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  <p:sldMasterId id="2147483732" r:id="rId2"/>
    <p:sldMasterId id="2147483735" r:id="rId3"/>
    <p:sldMasterId id="2147483738" r:id="rId4"/>
    <p:sldMasterId id="2147483741" r:id="rId5"/>
    <p:sldMasterId id="2147483744" r:id="rId6"/>
  </p:sldMasterIdLst>
  <p:notesMasterIdLst>
    <p:notesMasterId r:id="rId26"/>
  </p:notesMasterIdLst>
  <p:sldIdLst>
    <p:sldId id="266" r:id="rId7"/>
    <p:sldId id="259" r:id="rId8"/>
    <p:sldId id="261" r:id="rId9"/>
    <p:sldId id="271" r:id="rId10"/>
    <p:sldId id="267" r:id="rId11"/>
    <p:sldId id="282" r:id="rId12"/>
    <p:sldId id="272" r:id="rId13"/>
    <p:sldId id="273" r:id="rId14"/>
    <p:sldId id="274" r:id="rId15"/>
    <p:sldId id="276" r:id="rId16"/>
    <p:sldId id="278" r:id="rId17"/>
    <p:sldId id="277" r:id="rId18"/>
    <p:sldId id="275" r:id="rId19"/>
    <p:sldId id="281" r:id="rId20"/>
    <p:sldId id="268" r:id="rId21"/>
    <p:sldId id="283" r:id="rId22"/>
    <p:sldId id="280" r:id="rId23"/>
    <p:sldId id="269" r:id="rId24"/>
    <p:sldId id="270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lussvortrag" id="{752080EB-CC82-4FDF-BC1C-4E3AD147C02E}">
          <p14:sldIdLst>
            <p14:sldId id="266"/>
            <p14:sldId id="259"/>
            <p14:sldId id="261"/>
            <p14:sldId id="271"/>
            <p14:sldId id="267"/>
            <p14:sldId id="282"/>
            <p14:sldId id="272"/>
            <p14:sldId id="273"/>
            <p14:sldId id="274"/>
            <p14:sldId id="276"/>
            <p14:sldId id="278"/>
            <p14:sldId id="277"/>
            <p14:sldId id="275"/>
            <p14:sldId id="281"/>
            <p14:sldId id="268"/>
            <p14:sldId id="283"/>
            <p14:sldId id="280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5969" autoAdjust="0"/>
  </p:normalViewPr>
  <p:slideViewPr>
    <p:cSldViewPr snapToGrid="0">
      <p:cViewPr varScale="1">
        <p:scale>
          <a:sx n="139" d="100"/>
          <a:sy n="139" d="100"/>
        </p:scale>
        <p:origin x="990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B2858-8A7D-4C86-A3ED-71F90EC02A94}" type="datetimeFigureOut">
              <a:rPr lang="de-DE" smtClean="0"/>
              <a:t>12.02.2023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805B9-B79A-421C-8A1E-A722C200E2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32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648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Bea</a:t>
            </a:r>
            <a:endParaRPr lang="en-AU" dirty="0"/>
          </a:p>
          <a:p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506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795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694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776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368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274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794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423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7221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</a:p>
          <a:p>
            <a:r>
              <a:rPr lang="de-DE" dirty="0"/>
              <a:t>Stream – in </a:t>
            </a:r>
            <a:r>
              <a:rPr lang="de-DE" dirty="0" err="1"/>
              <a:t>SerialPlot</a:t>
            </a:r>
            <a:r>
              <a:rPr lang="de-DE" dirty="0"/>
              <a:t> (bring .exe on USB Stick)</a:t>
            </a:r>
          </a:p>
          <a:p>
            <a:r>
              <a:rPr lang="de-DE" dirty="0"/>
              <a:t>Recording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965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572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06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128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967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148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742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0155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00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15387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693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63955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277186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246493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64399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9223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8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511224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68405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49925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2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39077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718879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3492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67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89739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277186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674810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7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49589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6387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572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5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1605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71142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jp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8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jp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5FD34C3-9FF9-9642-A499-CEEFE3288B2D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Lehrstuhl für Raumfahrttechnik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Fakultät für Luftfahrt, Raumfahrt und Geodäsie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Technische Universität München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C4BB92E-13FB-E046-B983-AD2A593217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01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7" r:id="rId2"/>
    <p:sldLayoutId id="2147483731" r:id="rId3"/>
    <p:sldLayoutId id="2147483753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5FD34C3-9FF9-9642-A499-CEEFE3288B2D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Chair of Astronautics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Department of Aerospace and Geodesy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Technical University of Munich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C4BB92E-13FB-E046-B983-AD2A593217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8" r:id="rId2"/>
    <p:sldLayoutId id="2147483734" r:id="rId3"/>
    <p:sldLayoutId id="2147483754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27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9" r:id="rId2"/>
    <p:sldLayoutId id="2147483737" r:id="rId3"/>
    <p:sldLayoutId id="2147483755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EDC3F0-542B-3E46-B736-52051D624A48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Lehrstuhl für Raumfahrttechnik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Fakultät für Luftfahrt, Raumfahrt und Geodäsie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Technische Universität München</a:t>
            </a:r>
          </a:p>
        </p:txBody>
      </p:sp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cs typeface="Arial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8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50" r:id="rId2"/>
    <p:sldLayoutId id="2147483740" r:id="rId3"/>
    <p:sldLayoutId id="2147483756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EDC3F0-542B-3E46-B736-52051D624A48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Chair of Astronautics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Department of Aerospace and Geodesy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Technical University of Munich</a:t>
            </a:r>
          </a:p>
        </p:txBody>
      </p:sp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5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51" r:id="rId2"/>
    <p:sldLayoutId id="2147483743" r:id="rId3"/>
    <p:sldLayoutId id="2147483757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19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52" r:id="rId2"/>
    <p:sldLayoutId id="2147483746" r:id="rId3"/>
    <p:sldLayoutId id="2147483758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9" y="1994624"/>
            <a:ext cx="11345332" cy="1611293"/>
          </a:xfrm>
        </p:spPr>
        <p:txBody>
          <a:bodyPr/>
          <a:lstStyle/>
          <a:p>
            <a:r>
              <a:rPr lang="de-DE" dirty="0"/>
              <a:t>Abschlussvortrag von</a:t>
            </a:r>
          </a:p>
          <a:p>
            <a:r>
              <a:rPr lang="de-DE" dirty="0"/>
              <a:t>Beatriz Mas Sanz, Thilo Witzel and Sven Julius Steinert</a:t>
            </a:r>
          </a:p>
          <a:p>
            <a:br>
              <a:rPr lang="de-DE" dirty="0"/>
            </a:br>
            <a:r>
              <a:rPr lang="de-DE" dirty="0"/>
              <a:t>Garching, 14. Februar 2023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25463" y="994340"/>
            <a:ext cx="11345332" cy="770724"/>
          </a:xfrm>
        </p:spPr>
        <p:txBody>
          <a:bodyPr/>
          <a:lstStyle/>
          <a:p>
            <a:r>
              <a:rPr lang="de-DE" dirty="0"/>
              <a:t>Projekt </a:t>
            </a:r>
            <a:r>
              <a:rPr lang="de-DE" dirty="0" err="1"/>
              <a:t>HighPrecisionLVDT</a:t>
            </a:r>
            <a:br>
              <a:rPr lang="de-DE" dirty="0"/>
            </a:br>
            <a:r>
              <a:rPr lang="de-DE" sz="1800" dirty="0"/>
              <a:t>des Praktikums Raumfahrtelektronik im </a:t>
            </a:r>
            <a:r>
              <a:rPr lang="de-DE" sz="1800" dirty="0" err="1"/>
              <a:t>WiSe</a:t>
            </a:r>
            <a:r>
              <a:rPr lang="de-DE" sz="1800" dirty="0"/>
              <a:t> 2022/23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1182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PCB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494677E-E3F8-968D-2229-7DDC0CB7C3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79" y="1566033"/>
            <a:ext cx="9095642" cy="49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1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Trouble Shooting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6" name="Grafik 5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8699086D-8302-0D72-E932-BFFD4EA87D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" t="26861" r="14950"/>
          <a:stretch/>
        </p:blipFill>
        <p:spPr>
          <a:xfrm>
            <a:off x="1396374" y="1431397"/>
            <a:ext cx="9270124" cy="50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77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</a:t>
            </a:r>
            <a:r>
              <a:rPr lang="de-DE" dirty="0" err="1"/>
              <a:t>Mounting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8955BA-57E5-BDFD-1C99-1B46E65A2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0" b="6992"/>
          <a:stretch/>
        </p:blipFill>
        <p:spPr>
          <a:xfrm>
            <a:off x="509002" y="3939009"/>
            <a:ext cx="6096000" cy="22258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312924-5885-2F90-F75C-B400F58128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17" b="13082"/>
          <a:stretch/>
        </p:blipFill>
        <p:spPr>
          <a:xfrm>
            <a:off x="509002" y="1864834"/>
            <a:ext cx="6096000" cy="18693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3370A92-97B4-4E95-00FC-7A97BFFA29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49"/>
          <a:stretch/>
        </p:blipFill>
        <p:spPr>
          <a:xfrm>
            <a:off x="6788182" y="2251728"/>
            <a:ext cx="5166586" cy="328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7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Datenübertragung </a:t>
            </a:r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6C9B38-9B18-8DDA-7C42-C5B26447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4" y="1670478"/>
            <a:ext cx="7139641" cy="3988127"/>
          </a:xfrm>
          <a:prstGeom prst="rect">
            <a:avLst/>
          </a:prstGeom>
        </p:spPr>
      </p:pic>
      <p:pic>
        <p:nvPicPr>
          <p:cNvPr id="19" name="Grafik 1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B2BF026-70BD-8EF2-EC25-D4C248D108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22" y="2716870"/>
            <a:ext cx="6285194" cy="3744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2F2CBF7-BBBE-CCB8-11C7-F13F53561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92" y="4704316"/>
            <a:ext cx="3515725" cy="14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3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3C234E-59F9-6C3B-7576-18F8C0EEC0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52" y="1397016"/>
            <a:ext cx="6447692" cy="48357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D41B1DB-B0CD-B494-5DA6-FA968B32C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443" y="1394655"/>
            <a:ext cx="9028726" cy="50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7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B09F086E-DF2E-6B16-8E72-00BD102B1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53" y="1248514"/>
            <a:ext cx="11098293" cy="5380991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22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- Genauigkeit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73AC0E2-FE9D-33B2-E673-6389BD86A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1762188"/>
            <a:ext cx="5356579" cy="4699572"/>
          </a:xfrm>
        </p:spPr>
        <p:txBody>
          <a:bodyPr/>
          <a:lstStyle/>
          <a:p>
            <a:r>
              <a:rPr lang="en-GB" dirty="0" err="1"/>
              <a:t>Fehlerquellen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Nichtlinearität</a:t>
            </a:r>
            <a:r>
              <a:rPr lang="en-GB" dirty="0"/>
              <a:t> der </a:t>
            </a:r>
            <a:r>
              <a:rPr lang="en-GB" dirty="0" err="1"/>
              <a:t>Elektronik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max 0.07% </a:t>
            </a:r>
            <a:r>
              <a:rPr lang="en-GB" b="1" dirty="0"/>
              <a:t>LVDT</a:t>
            </a:r>
            <a:r>
              <a:rPr lang="en-GB" dirty="0"/>
              <a:t> (</a:t>
            </a:r>
            <a:r>
              <a:rPr lang="en-GB" dirty="0" err="1"/>
              <a:t>laut</a:t>
            </a:r>
            <a:r>
              <a:rPr lang="en-GB" dirty="0"/>
              <a:t> </a:t>
            </a:r>
            <a:r>
              <a:rPr lang="en-GB" dirty="0" err="1"/>
              <a:t>Kalibrierzertifikat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max 0.05% </a:t>
            </a:r>
            <a:r>
              <a:rPr lang="en-GB" b="1" dirty="0" err="1"/>
              <a:t>Signalkonditionierer</a:t>
            </a:r>
            <a:r>
              <a:rPr lang="en-GB" dirty="0"/>
              <a:t> (</a:t>
            </a:r>
            <a:r>
              <a:rPr lang="en-GB" dirty="0" err="1"/>
              <a:t>laut</a:t>
            </a:r>
            <a:r>
              <a:rPr lang="en-GB" dirty="0"/>
              <a:t> </a:t>
            </a:r>
            <a:r>
              <a:rPr lang="en-GB" dirty="0" err="1"/>
              <a:t>Datenblatt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0.12004% </a:t>
            </a:r>
            <a:r>
              <a:rPr lang="en-GB" dirty="0" err="1"/>
              <a:t>kombiniert</a:t>
            </a:r>
            <a:r>
              <a:rPr lang="en-GB" dirty="0"/>
              <a:t> (±0.00152mm worst-case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Randbereich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 err="1">
                <a:sym typeface="Wingdings" panose="05000000000000000000" pitchFamily="2" charset="2"/>
              </a:rPr>
              <a:t>kann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durch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b="1" dirty="0" err="1">
                <a:sym typeface="Wingdings" panose="05000000000000000000" pitchFamily="2" charset="2"/>
              </a:rPr>
              <a:t>Kalibrierung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minimiert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werden</a:t>
            </a:r>
            <a:br>
              <a:rPr lang="en-GB" dirty="0">
                <a:sym typeface="Wingdings" panose="05000000000000000000" pitchFamily="2" charset="2"/>
              </a:rPr>
            </a:b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sym typeface="Wingdings" panose="05000000000000000000" pitchFamily="2" charset="2"/>
              </a:rPr>
              <a:t>Messrauschen</a:t>
            </a:r>
            <a:r>
              <a:rPr lang="en-GB" dirty="0">
                <a:sym typeface="Wingdings" panose="05000000000000000000" pitchFamily="2" charset="2"/>
              </a:rPr>
              <a:t> </a:t>
            </a:r>
            <a:br>
              <a:rPr lang="en-GB" dirty="0">
                <a:sym typeface="Wingdings" panose="05000000000000000000" pitchFamily="2" charset="2"/>
              </a:rPr>
            </a:br>
            <a:r>
              <a:rPr lang="en-GB" dirty="0" err="1">
                <a:sym typeface="Wingdings" panose="05000000000000000000" pitchFamily="2" charset="2"/>
              </a:rPr>
              <a:t>Testmessung</a:t>
            </a:r>
            <a:r>
              <a:rPr lang="en-GB" dirty="0">
                <a:sym typeface="Wingdings" panose="05000000000000000000" pitchFamily="2" charset="2"/>
              </a:rPr>
              <a:t>: </a:t>
            </a:r>
            <a:r>
              <a:rPr lang="el-GR" dirty="0">
                <a:sym typeface="Wingdings" panose="05000000000000000000" pitchFamily="2" charset="2"/>
              </a:rPr>
              <a:t>μ</a:t>
            </a:r>
            <a:r>
              <a:rPr lang="en-GB" dirty="0">
                <a:sym typeface="Wingdings" panose="05000000000000000000" pitchFamily="2" charset="2"/>
              </a:rPr>
              <a:t> = </a:t>
            </a:r>
            <a:r>
              <a:rPr lang="de-DE" sz="1600" dirty="0"/>
              <a:t>0.15073 mm, 3</a:t>
            </a:r>
            <a:r>
              <a:rPr lang="el-GR" sz="1600" dirty="0"/>
              <a:t>σ</a:t>
            </a:r>
            <a:r>
              <a:rPr lang="de-DE" sz="1600" dirty="0"/>
              <a:t> = ±0.000161 mm</a:t>
            </a:r>
            <a:br>
              <a:rPr lang="de-DE" sz="1600" dirty="0"/>
            </a:br>
            <a:r>
              <a:rPr lang="de-DE" sz="1600" dirty="0"/>
              <a:t>SNR </a:t>
            </a:r>
            <a:r>
              <a:rPr lang="de-DE" dirty="0">
                <a:sym typeface="Wingdings" panose="05000000000000000000" pitchFamily="2" charset="2"/>
              </a:rPr>
              <a:t>= 2813</a:t>
            </a:r>
            <a:br>
              <a:rPr lang="de-DE" sz="1600" dirty="0"/>
            </a:b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Temperaturfehler</a:t>
            </a:r>
            <a:r>
              <a:rPr lang="en-GB" dirty="0"/>
              <a:t> ADC, </a:t>
            </a:r>
            <a:r>
              <a:rPr lang="en-GB" dirty="0" err="1"/>
              <a:t>Signalkonditionierer</a:t>
            </a:r>
            <a:r>
              <a:rPr lang="en-GB" dirty="0"/>
              <a:t>, LVDT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 err="1">
                <a:sym typeface="Wingdings" panose="05000000000000000000" pitchFamily="2" charset="2"/>
              </a:rPr>
              <a:t>können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Datenblatt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Temperatursensor</a:t>
            </a:r>
            <a:r>
              <a:rPr lang="en-GB" dirty="0">
                <a:sym typeface="Wingdings" panose="05000000000000000000" pitchFamily="2" charset="2"/>
              </a:rPr>
              <a:t> in ADC </a:t>
            </a:r>
            <a:r>
              <a:rPr lang="en-GB" dirty="0" err="1">
                <a:sym typeface="Wingdings" panose="05000000000000000000" pitchFamily="2" charset="2"/>
              </a:rPr>
              <a:t>theoretisch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kompensiert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werden</a:t>
            </a:r>
            <a:r>
              <a:rPr lang="en-GB" dirty="0">
                <a:sym typeface="Wingdings" panose="05000000000000000000" pitchFamily="2" charset="2"/>
              </a:rPr>
              <a:t> </a:t>
            </a:r>
            <a:br>
              <a:rPr lang="en-GB" dirty="0">
                <a:sym typeface="Wingdings" panose="05000000000000000000" pitchFamily="2" charset="2"/>
              </a:rPr>
            </a:b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implementiert</a:t>
            </a:r>
            <a:r>
              <a:rPr lang="en-GB" dirty="0">
                <a:sym typeface="Wingdings" panose="05000000000000000000" pitchFamily="2" charset="2"/>
              </a:rPr>
              <a:t>, da </a:t>
            </a:r>
            <a:r>
              <a:rPr lang="en-GB" dirty="0" err="1">
                <a:sym typeface="Wingdings" panose="05000000000000000000" pitchFamily="2" charset="2"/>
              </a:rPr>
              <a:t>keine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Nutzung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abseits</a:t>
            </a:r>
            <a:r>
              <a:rPr lang="en-GB" dirty="0">
                <a:sym typeface="Wingdings" panose="05000000000000000000" pitchFamily="2" charset="2"/>
              </a:rPr>
              <a:t> von RT </a:t>
            </a:r>
            <a:r>
              <a:rPr lang="en-GB" dirty="0" err="1">
                <a:sym typeface="Wingdings" panose="05000000000000000000" pitchFamily="2" charset="2"/>
              </a:rPr>
              <a:t>vorgesehen</a:t>
            </a:r>
            <a:br>
              <a:rPr lang="en-GB" dirty="0"/>
            </a:br>
            <a:endParaRPr lang="en-GB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1C4374F-49E8-9293-17D4-DF00A8D18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2073" y="994335"/>
            <a:ext cx="4554474" cy="455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66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8BEE8BC-8EC9-73A1-3D61-DE465C4D7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31" y="860014"/>
            <a:ext cx="11500408" cy="551599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A5BBB81-6752-7C09-98C8-235577B25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78" y="1086105"/>
            <a:ext cx="10813774" cy="525885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D785F106-F534-461F-27AF-090C65B20E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245868"/>
              </p:ext>
            </p:extLst>
          </p:nvPr>
        </p:nvGraphicFramePr>
        <p:xfrm>
          <a:off x="7405895" y="3858250"/>
          <a:ext cx="4567174" cy="2545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854">
                  <a:extLst>
                    <a:ext uri="{9D8B030D-6E8A-4147-A177-3AD203B41FA5}">
                      <a16:colId xmlns:a16="http://schemas.microsoft.com/office/drawing/2014/main" val="2090037768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83631802"/>
                    </a:ext>
                  </a:extLst>
                </a:gridCol>
                <a:gridCol w="1839220">
                  <a:extLst>
                    <a:ext uri="{9D8B030D-6E8A-4147-A177-3AD203B41FA5}">
                      <a16:colId xmlns:a16="http://schemas.microsoft.com/office/drawing/2014/main" val="1206044606"/>
                    </a:ext>
                  </a:extLst>
                </a:gridCol>
              </a:tblGrid>
              <a:tr h="509540"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Required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Achieved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924470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de-DE" dirty="0"/>
                        <a:t>Auslenkung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0.5 mm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1.27 mm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399993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de-DE" dirty="0"/>
                        <a:t>Abtastrate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100  Hz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200 Hz </a:t>
                      </a:r>
                    </a:p>
                    <a:p>
                      <a:pPr algn="r"/>
                      <a:r>
                        <a:rPr lang="de-DE" sz="1100" dirty="0"/>
                        <a:t>(500 Hz </a:t>
                      </a:r>
                      <a:r>
                        <a:rPr lang="de-DE" sz="1100" dirty="0" err="1"/>
                        <a:t>streaming</a:t>
                      </a:r>
                      <a:r>
                        <a:rPr lang="de-DE" sz="110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261162"/>
                  </a:ext>
                </a:extLst>
              </a:tr>
              <a:tr h="5095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Auflösung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0.05 mm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±0.00168 mm</a:t>
                      </a:r>
                      <a:br>
                        <a:rPr lang="en-GB" dirty="0"/>
                      </a:br>
                      <a:r>
                        <a:rPr lang="en-GB" sz="1000" dirty="0"/>
                        <a:t>(</a:t>
                      </a:r>
                      <a:r>
                        <a:rPr lang="en-GB" sz="1000" dirty="0" err="1"/>
                        <a:t>momentan</a:t>
                      </a:r>
                      <a:r>
                        <a:rPr lang="en-GB" sz="1000" dirty="0"/>
                        <a:t>)</a:t>
                      </a:r>
                      <a:br>
                        <a:rPr lang="de-DE" sz="1000" dirty="0"/>
                      </a:br>
                      <a:r>
                        <a:rPr lang="de-DE" dirty="0"/>
                        <a:t>± </a:t>
                      </a:r>
                      <a:r>
                        <a:rPr lang="de-DE" sz="1800" dirty="0"/>
                        <a:t>0.000054</a:t>
                      </a:r>
                      <a:r>
                        <a:rPr lang="de-DE" dirty="0"/>
                        <a:t> mm</a:t>
                      </a:r>
                      <a:br>
                        <a:rPr lang="de-DE" dirty="0"/>
                      </a:br>
                      <a:r>
                        <a:rPr lang="de-DE" sz="1200" dirty="0"/>
                        <a:t>3</a:t>
                      </a:r>
                      <a:r>
                        <a:rPr lang="el-GR" sz="1200" dirty="0"/>
                        <a:t>σ</a:t>
                      </a:r>
                      <a:r>
                        <a:rPr lang="de-DE" sz="1200" dirty="0"/>
                        <a:t> = 0.000161 mm</a:t>
                      </a:r>
                      <a:br>
                        <a:rPr lang="de-DE" dirty="0"/>
                      </a:br>
                      <a:r>
                        <a:rPr lang="de-DE" sz="1000" dirty="0"/>
                        <a:t>(theoretisches Limit)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834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69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Kritisches Fazit: </a:t>
            </a:r>
          </a:p>
          <a:p>
            <a:pPr marL="285750" indent="-285750">
              <a:buFontTx/>
              <a:buChar char="-"/>
            </a:pPr>
            <a:r>
              <a:rPr lang="de-DE" dirty="0"/>
              <a:t>Was wurde erreicht?</a:t>
            </a:r>
          </a:p>
          <a:p>
            <a:pPr marL="285750" indent="-285750">
              <a:buFontTx/>
              <a:buChar char="-"/>
            </a:pPr>
            <a:r>
              <a:rPr lang="de-DE" dirty="0"/>
              <a:t>Was nicht?</a:t>
            </a:r>
          </a:p>
          <a:p>
            <a:pPr marL="285750" indent="-285750">
              <a:buFontTx/>
              <a:buChar char="-"/>
            </a:pPr>
            <a:r>
              <a:rPr lang="de-DE" dirty="0"/>
              <a:t>Was wurde gelernt? </a:t>
            </a:r>
          </a:p>
          <a:p>
            <a:pPr marL="285750" indent="-285750">
              <a:buFontTx/>
              <a:buChar char="-"/>
            </a:pPr>
            <a:r>
              <a:rPr lang="de-DE" dirty="0"/>
              <a:t>Wie kann es weiter gehen?</a:t>
            </a:r>
          </a:p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/ Ausblick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1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Vorführung des Versuchsaufbaus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Live-Demonstration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63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Experiment untersucht Transport von </a:t>
            </a:r>
            <a:r>
              <a:rPr lang="de-DE" dirty="0" err="1"/>
              <a:t>Regolith</a:t>
            </a:r>
            <a:r>
              <a:rPr lang="de-DE" dirty="0"/>
              <a:t> durch Schwingung 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Frequenz ist gut messbar, allerdings nicht die Auslenkung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Auslenkung des Aktuators soll vermessen werden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±0.05mm Präzision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100 Hz Abtastrate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Datenübertragung an PC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/ Problemstellung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dirty="0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671F773A-BC3C-F794-98A9-C53DD75ADB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8" t="2784" r="-627" b="4103"/>
          <a:stretch/>
        </p:blipFill>
        <p:spPr>
          <a:xfrm>
            <a:off x="7152542" y="963562"/>
            <a:ext cx="3397269" cy="541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9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BD31586-811B-3F28-929E-E0328496A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766" y="761500"/>
            <a:ext cx="4043780" cy="3587966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LVDT (Linear Variable Differential Transformer)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induktiver Sensor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uneingeschränkte Lebensdauer durch fehlende Reibung / Kontaktfläche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geringe Nichtlinearität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Genauigkeit nur limitiert durch die Ansteuerung </a:t>
            </a:r>
            <a:br>
              <a:rPr lang="de-DE" dirty="0"/>
            </a:br>
            <a:r>
              <a:rPr lang="de-DE" dirty="0"/>
              <a:t>und die Analog-Digitalwandlung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Sehr gute Wiederholgenauigkeit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Messung erfolgt reibungsfrei </a:t>
            </a:r>
            <a:r>
              <a:rPr lang="de-DE" dirty="0">
                <a:sym typeface="Wingdings" panose="05000000000000000000" pitchFamily="2" charset="2"/>
              </a:rPr>
              <a:t> Schwingverhalten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des Experiments wird nicht beeinflusst</a:t>
            </a:r>
            <a:endParaRPr lang="de-DE" dirty="0"/>
          </a:p>
          <a:p>
            <a:pPr marL="461951" lvl="1" indent="-285750">
              <a:buFontTx/>
              <a:buChar char="-"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Lösungsweg / Vorgehensweise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A8883C-8EFB-A6D5-D348-03D37C527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183" y="4111974"/>
            <a:ext cx="3604464" cy="24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61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D971854-85D9-4C27-A8ED-270F21506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923" y="1649523"/>
            <a:ext cx="6207369" cy="4655527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Entwurf der Schaltung zum Betrieb eines LVDT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Signalkonditionierer</a:t>
            </a:r>
            <a:r>
              <a:rPr lang="de-DE" dirty="0"/>
              <a:t> / Ansteuerung des LVDTs</a:t>
            </a:r>
          </a:p>
          <a:p>
            <a:pPr marL="285750" indent="-285750">
              <a:buFontTx/>
              <a:buChar char="-"/>
            </a:pPr>
            <a:r>
              <a:rPr lang="de-DE" dirty="0"/>
              <a:t>Bi-Polare Stromversorgung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Analog zu Digital Converter (ADC)</a:t>
            </a:r>
          </a:p>
          <a:p>
            <a:pPr marL="285750" indent="-285750">
              <a:buFontTx/>
              <a:buChar char="-"/>
            </a:pPr>
            <a:r>
              <a:rPr lang="de-DE" dirty="0"/>
              <a:t>Mikrocontroller zur Datenübertragung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Lösungsweg / Vorgehensweise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736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3" y="1762188"/>
            <a:ext cx="3952787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Analog Devices AD698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Benötigt</a:t>
            </a:r>
            <a:r>
              <a:rPr lang="en-GB" dirty="0"/>
              <a:t> </a:t>
            </a:r>
            <a:r>
              <a:rPr lang="en-GB" dirty="0" err="1"/>
              <a:t>bipolare</a:t>
            </a:r>
            <a:r>
              <a:rPr lang="en-GB" dirty="0"/>
              <a:t> </a:t>
            </a:r>
            <a:r>
              <a:rPr lang="en-GB" dirty="0" err="1"/>
              <a:t>Spannungsversorgung</a:t>
            </a:r>
            <a:r>
              <a:rPr lang="en-GB" dirty="0"/>
              <a:t> (±15V und GND)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Erzeugt</a:t>
            </a:r>
            <a:r>
              <a:rPr lang="en-GB" dirty="0"/>
              <a:t> AC-</a:t>
            </a:r>
            <a:r>
              <a:rPr lang="en-GB" dirty="0" err="1"/>
              <a:t>Anregung</a:t>
            </a:r>
            <a:r>
              <a:rPr lang="en-GB" dirty="0"/>
              <a:t> in </a:t>
            </a:r>
            <a:r>
              <a:rPr lang="en-GB" dirty="0" err="1"/>
              <a:t>Primärwindung</a:t>
            </a:r>
            <a:r>
              <a:rPr lang="en-GB" dirty="0"/>
              <a:t> und </a:t>
            </a:r>
            <a:r>
              <a:rPr lang="en-GB" dirty="0" err="1"/>
              <a:t>vergleicht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Antwort</a:t>
            </a:r>
            <a:r>
              <a:rPr lang="en-GB" dirty="0"/>
              <a:t> der </a:t>
            </a:r>
            <a:r>
              <a:rPr lang="en-GB" dirty="0" err="1"/>
              <a:t>Sekundärwindungen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Einstellbare</a:t>
            </a:r>
            <a:r>
              <a:rPr lang="en-GB" dirty="0"/>
              <a:t> interne Filter und </a:t>
            </a:r>
            <a:r>
              <a:rPr lang="en-GB" dirty="0" err="1"/>
              <a:t>Kompensation</a:t>
            </a:r>
            <a:r>
              <a:rPr lang="en-GB" dirty="0"/>
              <a:t> für </a:t>
            </a:r>
            <a:r>
              <a:rPr lang="en-GB" dirty="0" err="1"/>
              <a:t>Phasenverschiebung</a:t>
            </a:r>
            <a:r>
              <a:rPr lang="en-GB" dirty="0"/>
              <a:t> </a:t>
            </a:r>
            <a:r>
              <a:rPr lang="en-GB" dirty="0" err="1"/>
              <a:t>zwischen</a:t>
            </a:r>
            <a:r>
              <a:rPr lang="en-GB" dirty="0"/>
              <a:t> </a:t>
            </a:r>
            <a:r>
              <a:rPr lang="en-GB" dirty="0" err="1"/>
              <a:t>Anregung</a:t>
            </a:r>
            <a:r>
              <a:rPr lang="en-GB" dirty="0"/>
              <a:t> und </a:t>
            </a:r>
            <a:r>
              <a:rPr lang="en-GB" dirty="0" err="1"/>
              <a:t>Antwort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Erzeugt</a:t>
            </a:r>
            <a:r>
              <a:rPr lang="en-GB" dirty="0"/>
              <a:t> </a:t>
            </a:r>
            <a:r>
              <a:rPr lang="en-GB" dirty="0" err="1"/>
              <a:t>analoges</a:t>
            </a:r>
            <a:r>
              <a:rPr lang="en-GB" dirty="0"/>
              <a:t>, </a:t>
            </a:r>
            <a:r>
              <a:rPr lang="en-GB" dirty="0" err="1"/>
              <a:t>lineares</a:t>
            </a:r>
            <a:r>
              <a:rPr lang="en-GB" dirty="0"/>
              <a:t> DC </a:t>
            </a:r>
            <a:r>
              <a:rPr lang="en-GB" dirty="0" err="1"/>
              <a:t>Ausgangssignal</a:t>
            </a:r>
            <a:r>
              <a:rPr lang="en-GB" dirty="0"/>
              <a:t> </a:t>
            </a:r>
            <a:r>
              <a:rPr lang="en-GB" dirty="0" err="1"/>
              <a:t>abhängig</a:t>
            </a:r>
            <a:r>
              <a:rPr lang="en-GB" dirty="0"/>
              <a:t> von </a:t>
            </a:r>
            <a:r>
              <a:rPr lang="en-GB" dirty="0" err="1"/>
              <a:t>Auslenkung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Einstellungen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passiven</a:t>
            </a:r>
            <a:r>
              <a:rPr lang="en-GB" dirty="0"/>
              <a:t> </a:t>
            </a:r>
            <a:r>
              <a:rPr lang="en-GB" dirty="0" err="1"/>
              <a:t>Bauelementen</a:t>
            </a:r>
            <a:r>
              <a:rPr lang="en-GB" dirty="0"/>
              <a:t> </a:t>
            </a:r>
            <a:r>
              <a:rPr lang="en-GB" dirty="0" err="1"/>
              <a:t>vorgenommen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LVDT Sensorschnittstelle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C000E1-D8FF-109B-E56E-01FBEE6E5E4D}"/>
              </a:ext>
            </a:extLst>
          </p:cNvPr>
          <p:cNvGrpSpPr/>
          <p:nvPr/>
        </p:nvGrpSpPr>
        <p:grpSpPr>
          <a:xfrm>
            <a:off x="4450395" y="2471417"/>
            <a:ext cx="7567433" cy="4001897"/>
            <a:chOff x="3714750" y="1762188"/>
            <a:chExt cx="8254019" cy="436498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9468CC4-3759-F6E9-EFD6-BBDF80244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57" b="51011"/>
            <a:stretch/>
          </p:blipFill>
          <p:spPr>
            <a:xfrm>
              <a:off x="3714750" y="1762188"/>
              <a:ext cx="8254019" cy="436498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5257E0-C718-CA7D-9509-484578490101}"/>
                </a:ext>
              </a:extLst>
            </p:cNvPr>
            <p:cNvGrpSpPr/>
            <p:nvPr/>
          </p:nvGrpSpPr>
          <p:grpSpPr>
            <a:xfrm>
              <a:off x="8629284" y="3836355"/>
              <a:ext cx="851600" cy="309383"/>
              <a:chOff x="8629284" y="3836355"/>
              <a:chExt cx="851600" cy="309383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289F6A-0FD1-25B4-E183-088134699E72}"/>
                  </a:ext>
                </a:extLst>
              </p:cNvPr>
              <p:cNvSpPr/>
              <p:nvPr/>
            </p:nvSpPr>
            <p:spPr>
              <a:xfrm>
                <a:off x="8978995" y="3836355"/>
                <a:ext cx="501889" cy="30938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DE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4B0CA5-3510-AE69-EC8A-70B84B1270E8}"/>
                  </a:ext>
                </a:extLst>
              </p:cNvPr>
              <p:cNvSpPr txBox="1"/>
              <p:nvPr/>
            </p:nvSpPr>
            <p:spPr>
              <a:xfrm>
                <a:off x="8629284" y="3905346"/>
                <a:ext cx="448841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GB" sz="800" dirty="0" err="1">
                    <a:solidFill>
                      <a:schemeClr val="bg1"/>
                    </a:solidFill>
                    <a:latin typeface="+mn-lt"/>
                  </a:rPr>
                  <a:t>Anregung</a:t>
                </a:r>
                <a:endParaRPr lang="en-DE" sz="8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71752F-0359-C8CA-F11D-24812B6659D4}"/>
                </a:ext>
              </a:extLst>
            </p:cNvPr>
            <p:cNvGrpSpPr/>
            <p:nvPr/>
          </p:nvGrpSpPr>
          <p:grpSpPr>
            <a:xfrm>
              <a:off x="11454063" y="4736298"/>
              <a:ext cx="207327" cy="585097"/>
              <a:chOff x="11454063" y="4736298"/>
              <a:chExt cx="207327" cy="585097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6884DC3-C1D8-3191-3B6B-E89E39B909BB}"/>
                  </a:ext>
                </a:extLst>
              </p:cNvPr>
              <p:cNvCxnSpPr/>
              <p:nvPr/>
            </p:nvCxnSpPr>
            <p:spPr>
              <a:xfrm>
                <a:off x="11454063" y="4743880"/>
                <a:ext cx="0" cy="57751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7D9D4D-F591-7804-0759-C7283FA44E60}"/>
                  </a:ext>
                </a:extLst>
              </p:cNvPr>
              <p:cNvSpPr txBox="1"/>
              <p:nvPr/>
            </p:nvSpPr>
            <p:spPr>
              <a:xfrm rot="16200000">
                <a:off x="11304529" y="4964534"/>
                <a:ext cx="585097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GB" sz="800" dirty="0">
                    <a:solidFill>
                      <a:schemeClr val="bg1"/>
                    </a:solidFill>
                    <a:latin typeface="+mn-lt"/>
                  </a:rPr>
                  <a:t>DC </a:t>
                </a:r>
                <a:r>
                  <a:rPr lang="en-GB" sz="800" dirty="0" err="1">
                    <a:solidFill>
                      <a:schemeClr val="bg1"/>
                    </a:solidFill>
                    <a:latin typeface="+mn-lt"/>
                  </a:rPr>
                  <a:t>Ausgang</a:t>
                </a:r>
                <a:endParaRPr lang="en-DE" sz="8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2CD83C-A1CF-70DC-BE94-852983B9C362}"/>
                </a:ext>
              </a:extLst>
            </p:cNvPr>
            <p:cNvSpPr txBox="1"/>
            <p:nvPr/>
          </p:nvSpPr>
          <p:spPr>
            <a:xfrm>
              <a:off x="6192325" y="4893530"/>
              <a:ext cx="876736" cy="1402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GB" sz="800" dirty="0">
                  <a:solidFill>
                    <a:schemeClr val="bg1"/>
                  </a:solidFill>
                  <a:latin typeface="+mn-lt"/>
                </a:rPr>
                <a:t>Offset </a:t>
              </a:r>
              <a:r>
                <a:rPr lang="en-GB" sz="800" dirty="0" err="1">
                  <a:solidFill>
                    <a:schemeClr val="bg1"/>
                  </a:solidFill>
                  <a:latin typeface="+mn-lt"/>
                </a:rPr>
                <a:t>Ausgang</a:t>
              </a:r>
              <a:endParaRPr lang="en-DE" sz="800" dirty="0" err="1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3E3C6D-0394-EC39-BCBD-10DFA99FA32D}"/>
                </a:ext>
              </a:extLst>
            </p:cNvPr>
            <p:cNvSpPr txBox="1"/>
            <p:nvPr/>
          </p:nvSpPr>
          <p:spPr>
            <a:xfrm>
              <a:off x="6192325" y="4515615"/>
              <a:ext cx="876738" cy="1402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GB" sz="800" dirty="0" err="1">
                  <a:solidFill>
                    <a:schemeClr val="bg1"/>
                  </a:solidFill>
                  <a:latin typeface="+mn-lt"/>
                </a:rPr>
                <a:t>Urms</a:t>
              </a:r>
              <a:r>
                <a:rPr lang="en-GB" sz="8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GB" sz="800" dirty="0" err="1">
                  <a:solidFill>
                    <a:schemeClr val="bg1"/>
                  </a:solidFill>
                  <a:latin typeface="+mn-lt"/>
                </a:rPr>
                <a:t>Anregung</a:t>
              </a:r>
              <a:endParaRPr lang="en-DE" sz="800" dirty="0" err="1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6AA827-27CB-D5DA-B4AC-1F3F0F23CAA5}"/>
                </a:ext>
              </a:extLst>
            </p:cNvPr>
            <p:cNvSpPr txBox="1"/>
            <p:nvPr/>
          </p:nvSpPr>
          <p:spPr>
            <a:xfrm>
              <a:off x="9332090" y="3350246"/>
              <a:ext cx="436017" cy="12862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GB" sz="800" dirty="0" err="1">
                  <a:solidFill>
                    <a:schemeClr val="bg1"/>
                  </a:solidFill>
                  <a:latin typeface="+mn-lt"/>
                </a:rPr>
                <a:t>Frequenz</a:t>
              </a:r>
              <a:endParaRPr lang="en-DE" sz="800" dirty="0" err="1">
                <a:solidFill>
                  <a:schemeClr val="bg1"/>
                </a:solidFill>
                <a:latin typeface="+mn-lt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EB56CC0-7424-B4E2-769E-EA965EDC2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085" y="911809"/>
            <a:ext cx="2606432" cy="15403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D1E32B-5F55-9B55-A9EB-D322A7F78B3B}"/>
              </a:ext>
            </a:extLst>
          </p:cNvPr>
          <p:cNvSpPr txBox="1"/>
          <p:nvPr/>
        </p:nvSpPr>
        <p:spPr>
          <a:xfrm>
            <a:off x="9276749" y="3029360"/>
            <a:ext cx="803809" cy="12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800" dirty="0">
                <a:solidFill>
                  <a:schemeClr val="bg1"/>
                </a:solidFill>
                <a:latin typeface="+mn-lt"/>
              </a:rPr>
              <a:t>Gain </a:t>
            </a:r>
            <a:r>
              <a:rPr lang="en-GB" sz="800" dirty="0" err="1">
                <a:solidFill>
                  <a:schemeClr val="bg1"/>
                </a:solidFill>
                <a:latin typeface="+mn-lt"/>
              </a:rPr>
              <a:t>Ausgang</a:t>
            </a:r>
            <a:endParaRPr lang="en-DE" sz="8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7FEF5F-BCA7-FFF4-89A9-88B53956C6DF}"/>
              </a:ext>
            </a:extLst>
          </p:cNvPr>
          <p:cNvSpPr txBox="1"/>
          <p:nvPr/>
        </p:nvSpPr>
        <p:spPr>
          <a:xfrm>
            <a:off x="7106578" y="6094756"/>
            <a:ext cx="1127533" cy="12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800" dirty="0" err="1">
                <a:solidFill>
                  <a:schemeClr val="bg1"/>
                </a:solidFill>
                <a:latin typeface="+mn-lt"/>
              </a:rPr>
              <a:t>Spannungsversorgung</a:t>
            </a:r>
            <a:endParaRPr lang="en-DE" sz="800" dirty="0" err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817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5670546" cy="4699572"/>
          </a:xfrm>
        </p:spPr>
        <p:txBody>
          <a:bodyPr/>
          <a:lstStyle/>
          <a:p>
            <a:r>
              <a:rPr lang="en-GB" dirty="0" err="1"/>
              <a:t>Schaltungsauslegung</a:t>
            </a:r>
            <a:r>
              <a:rPr lang="en-GB" dirty="0"/>
              <a:t> </a:t>
            </a:r>
            <a:r>
              <a:rPr lang="en-GB" dirty="0" err="1"/>
              <a:t>nach</a:t>
            </a:r>
            <a:r>
              <a:rPr lang="en-GB" dirty="0"/>
              <a:t> AD698 </a:t>
            </a:r>
            <a:r>
              <a:rPr lang="en-GB" dirty="0" err="1"/>
              <a:t>Datenblatt</a:t>
            </a:r>
            <a:r>
              <a:rPr lang="en-GB" dirty="0"/>
              <a:t>, Inputs LVDT: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Sensitivität</a:t>
            </a:r>
            <a:r>
              <a:rPr lang="en-GB" dirty="0"/>
              <a:t> S = 228 mV/V/mm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maximale</a:t>
            </a:r>
            <a:r>
              <a:rPr lang="en-GB" dirty="0"/>
              <a:t> </a:t>
            </a:r>
            <a:r>
              <a:rPr lang="en-GB" dirty="0" err="1"/>
              <a:t>Auslenkung</a:t>
            </a:r>
            <a:r>
              <a:rPr lang="en-GB" dirty="0"/>
              <a:t> d = 2.54 mm (±1.27 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Anregung</a:t>
            </a:r>
            <a:r>
              <a:rPr lang="en-GB" dirty="0"/>
              <a:t> 3 </a:t>
            </a:r>
            <a:r>
              <a:rPr lang="en-GB" dirty="0" err="1"/>
              <a:t>V</a:t>
            </a:r>
            <a:r>
              <a:rPr lang="en-GB" baseline="-25000" dirty="0" err="1"/>
              <a:t>rms</a:t>
            </a:r>
            <a:r>
              <a:rPr lang="en-GB" dirty="0"/>
              <a:t> / 3.5kHz </a:t>
            </a:r>
          </a:p>
          <a:p>
            <a:r>
              <a:rPr lang="en-GB" dirty="0"/>
              <a:t>Inputs </a:t>
            </a:r>
            <a:r>
              <a:rPr lang="en-GB" dirty="0" err="1"/>
              <a:t>Digitalschaltung</a:t>
            </a:r>
            <a:r>
              <a:rPr lang="en-GB" dirty="0"/>
              <a:t> / ADC: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DC Range: 0 V</a:t>
            </a:r>
            <a:r>
              <a:rPr lang="en-GB" baseline="-25000" dirty="0"/>
              <a:t>DC</a:t>
            </a:r>
            <a:r>
              <a:rPr lang="en-GB" dirty="0"/>
              <a:t> &lt; </a:t>
            </a:r>
            <a:r>
              <a:rPr lang="en-GB" dirty="0" err="1"/>
              <a:t>U</a:t>
            </a:r>
            <a:r>
              <a:rPr lang="en-GB" baseline="-25000" dirty="0" err="1"/>
              <a:t>out</a:t>
            </a:r>
            <a:r>
              <a:rPr lang="en-GB" dirty="0"/>
              <a:t> &lt; 5 V</a:t>
            </a:r>
            <a:r>
              <a:rPr lang="en-GB" baseline="-25000" dirty="0"/>
              <a:t>DC </a:t>
            </a:r>
            <a:r>
              <a:rPr lang="en-GB" dirty="0"/>
              <a:t>| U</a:t>
            </a:r>
            <a:r>
              <a:rPr lang="en-GB" baseline="-25000" dirty="0"/>
              <a:t>OS</a:t>
            </a:r>
            <a:r>
              <a:rPr lang="en-GB" dirty="0"/>
              <a:t> = 2.5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Outputs: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C1 und R1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Einstellung</a:t>
            </a:r>
            <a:r>
              <a:rPr lang="en-GB" dirty="0"/>
              <a:t> der </a:t>
            </a:r>
            <a:r>
              <a:rPr lang="en-GB" dirty="0" err="1"/>
              <a:t>Anregung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R2 und R3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Einstellung</a:t>
            </a:r>
            <a:r>
              <a:rPr lang="en-GB" dirty="0"/>
              <a:t> des </a:t>
            </a:r>
            <a:r>
              <a:rPr lang="en-GB" dirty="0" err="1"/>
              <a:t>Ausgangs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LVDT Sensorschnittstelle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28C0BE-F31F-006B-50AA-9F3D77D96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929" y="1269679"/>
            <a:ext cx="2354617" cy="7178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48E7E8-9179-D62F-BB73-422B20499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55" y="1987550"/>
            <a:ext cx="4092491" cy="66711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2BE246D-AF5D-99BC-6A5D-B22DEAD62D61}"/>
              </a:ext>
            </a:extLst>
          </p:cNvPr>
          <p:cNvGrpSpPr/>
          <p:nvPr/>
        </p:nvGrpSpPr>
        <p:grpSpPr>
          <a:xfrm>
            <a:off x="4569811" y="3831438"/>
            <a:ext cx="3639058" cy="2286319"/>
            <a:chOff x="618871" y="4085332"/>
            <a:chExt cx="3639058" cy="228631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6150A84-B173-FE65-9B71-71CD2DF9AA64}"/>
                </a:ext>
              </a:extLst>
            </p:cNvPr>
            <p:cNvGrpSpPr/>
            <p:nvPr/>
          </p:nvGrpSpPr>
          <p:grpSpPr>
            <a:xfrm>
              <a:off x="618871" y="4085332"/>
              <a:ext cx="3639058" cy="2286319"/>
              <a:chOff x="618871" y="4085332"/>
              <a:chExt cx="3639058" cy="228631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F9D0865-C1A3-739A-4256-1382B9EB7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871" y="4085332"/>
                <a:ext cx="3639058" cy="2286319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618273F-9C75-54DD-8D79-F679512EFE3A}"/>
                  </a:ext>
                </a:extLst>
              </p:cNvPr>
              <p:cNvSpPr/>
              <p:nvPr/>
            </p:nvSpPr>
            <p:spPr>
              <a:xfrm>
                <a:off x="1457325" y="5038725"/>
                <a:ext cx="328613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DE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3D6CDC-03AD-7A64-5C6A-75FDF682B925}"/>
                  </a:ext>
                </a:extLst>
              </p:cNvPr>
              <p:cNvSpPr/>
              <p:nvPr/>
            </p:nvSpPr>
            <p:spPr>
              <a:xfrm>
                <a:off x="869157" y="5143500"/>
                <a:ext cx="37147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DE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032EC4D-D018-493C-136C-EF6BA67117D8}"/>
                  </a:ext>
                </a:extLst>
              </p:cNvPr>
              <p:cNvSpPr/>
              <p:nvPr/>
            </p:nvSpPr>
            <p:spPr>
              <a:xfrm>
                <a:off x="2552304" y="5143500"/>
                <a:ext cx="1626789" cy="2452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1.27mm</a:t>
                </a:r>
                <a:endParaRPr lang="en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7F96062-926A-519F-F37A-1DEC5771B150}"/>
                  </a:ext>
                </a:extLst>
              </p:cNvPr>
              <p:cNvSpPr/>
              <p:nvPr/>
            </p:nvSpPr>
            <p:spPr>
              <a:xfrm>
                <a:off x="663179" y="5137194"/>
                <a:ext cx="821927" cy="2452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-1.27mm</a:t>
                </a:r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09F21F-1032-F86B-5D67-46773AF1C32E}"/>
                </a:ext>
              </a:extLst>
            </p:cNvPr>
            <p:cNvSpPr/>
            <p:nvPr/>
          </p:nvSpPr>
          <p:spPr>
            <a:xfrm>
              <a:off x="1562101" y="4705848"/>
              <a:ext cx="416632" cy="245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+5</a:t>
              </a:r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7C39FCD-5754-F840-E79A-A6DB98E1C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190" y="2892316"/>
            <a:ext cx="4144356" cy="334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5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Power Supply Unit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5" r="-128" b="51011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1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24-bit</a:t>
            </a:r>
          </a:p>
          <a:p>
            <a:r>
              <a:rPr lang="de-DE" dirty="0"/>
              <a:t>Theoretische Auflösung 0.151 </a:t>
            </a:r>
            <a:r>
              <a:rPr lang="de-DE" dirty="0" err="1"/>
              <a:t>nm</a:t>
            </a:r>
            <a:endParaRPr lang="de-DE" dirty="0"/>
          </a:p>
          <a:p>
            <a:endParaRPr lang="de-DE" dirty="0"/>
          </a:p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ADC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t="50789" r="50430" b="222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Mikrocontroller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5" t="50622" r="-48" b="389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66083"/>
      </p:ext>
    </p:extLst>
  </p:cSld>
  <p:clrMapOvr>
    <a:masterClrMapping/>
  </p:clrMapOvr>
</p:sld>
</file>

<file path=ppt/theme/theme1.xml><?xml version="1.0" encoding="utf-8"?>
<a:theme xmlns:a="http://schemas.openxmlformats.org/drawingml/2006/main" name="16:9 Weiss Deutsc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0EC5A69F-C612-462E-88CC-51055E70603D}"/>
    </a:ext>
  </a:extLst>
</a:theme>
</file>

<file path=ppt/theme/theme2.xml><?xml version="1.0" encoding="utf-8"?>
<a:theme xmlns:a="http://schemas.openxmlformats.org/drawingml/2006/main" name="16:9 White Englis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F3DA6B91-CBB8-4A60-986F-98E900F35873}"/>
    </a:ext>
  </a:extLst>
</a:theme>
</file>

<file path=ppt/theme/theme3.xml><?xml version="1.0" encoding="utf-8"?>
<a:theme xmlns:a="http://schemas.openxmlformats.org/drawingml/2006/main" name="16:9 White Clean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B68BDC4-63C7-4551-A9E0-043465EE3B96}"/>
    </a:ext>
  </a:extLst>
</a:theme>
</file>

<file path=ppt/theme/theme4.xml><?xml version="1.0" encoding="utf-8"?>
<a:theme xmlns:a="http://schemas.openxmlformats.org/drawingml/2006/main" name="16:9 Blau Deutsc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0009DD3-8F99-42E6-889C-F92DCE5C6CC4}"/>
    </a:ext>
  </a:extLst>
</a:theme>
</file>

<file path=ppt/theme/theme5.xml><?xml version="1.0" encoding="utf-8"?>
<a:theme xmlns:a="http://schemas.openxmlformats.org/drawingml/2006/main" name="16:9 Blue Englis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6663B6B4-A13F-442C-8C9D-D344CC71F35B}"/>
    </a:ext>
  </a:extLst>
</a:theme>
</file>

<file path=ppt/theme/theme6.xml><?xml version="1.0" encoding="utf-8"?>
<a:theme xmlns:a="http://schemas.openxmlformats.org/drawingml/2006/main" name="16:9 Blue Clean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4E9C5A3-F62C-45B4-9863-C49DA5BA24F4}"/>
    </a:ext>
  </a:extLst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TUM_LRG_LRT_16-9_DE_EN</Template>
  <TotalTime>161</TotalTime>
  <Words>740</Words>
  <Application>Microsoft Office PowerPoint</Application>
  <PresentationFormat>Widescreen</PresentationFormat>
  <Paragraphs>186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Symbol</vt:lpstr>
      <vt:lpstr>16:9 Weiss Deutsch</vt:lpstr>
      <vt:lpstr>16:9 White English</vt:lpstr>
      <vt:lpstr>16:9 White Clean</vt:lpstr>
      <vt:lpstr>16:9 Blau Deutsch</vt:lpstr>
      <vt:lpstr>16:9 Blue English</vt:lpstr>
      <vt:lpstr>16:9 Blue Clean</vt:lpstr>
      <vt:lpstr>Projekt HighPrecisionLVDT des Praktikums Raumfahrtelektronik im WiSe 2022/23</vt:lpstr>
      <vt:lpstr>Aufgabe / Problemstellung</vt:lpstr>
      <vt:lpstr>Lösungsweg / Vorgehensweise</vt:lpstr>
      <vt:lpstr>Lösungsweg / Vorgehensweise</vt:lpstr>
      <vt:lpstr>Technische Umsetzung – LVDT Sensorschnittstelle</vt:lpstr>
      <vt:lpstr>Technische Umsetzung – LVDT Sensorschnittstelle</vt:lpstr>
      <vt:lpstr>Technische Umsetzung – Power Supply Unit</vt:lpstr>
      <vt:lpstr>Technische Umsetzung – ADC</vt:lpstr>
      <vt:lpstr>Technische Umsetzung – Mikrocontroller</vt:lpstr>
      <vt:lpstr>Technische Umsetzung – PCB</vt:lpstr>
      <vt:lpstr>Technische Umsetzung – Trouble Shooting</vt:lpstr>
      <vt:lpstr>Technische Umsetzung – Mounting</vt:lpstr>
      <vt:lpstr>Technische Umsetzung – Datenübertragung Application</vt:lpstr>
      <vt:lpstr>Ergebnisse</vt:lpstr>
      <vt:lpstr>Ergebnisse</vt:lpstr>
      <vt:lpstr>Ergebnisse - Genauigkeit</vt:lpstr>
      <vt:lpstr>PowerPoint Presentation</vt:lpstr>
      <vt:lpstr>Fazit / Ausblick</vt:lpstr>
      <vt:lpstr>Live-Demonstration</vt:lpstr>
    </vt:vector>
  </TitlesOfParts>
  <Company>TUM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&lt;PROJEKTNAME&gt; des Praktikums Raumfahrtelektronik im WiSe 2019/20</dc:title>
  <dc:creator>Martin Dziura</dc:creator>
  <cp:lastModifiedBy>Thilo Witzel</cp:lastModifiedBy>
  <cp:revision>23</cp:revision>
  <dcterms:created xsi:type="dcterms:W3CDTF">2020-01-29T09:31:26Z</dcterms:created>
  <dcterms:modified xsi:type="dcterms:W3CDTF">2023-02-12T13:50:06Z</dcterms:modified>
</cp:coreProperties>
</file>